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8" r:id="rId2"/>
    <p:sldId id="269" r:id="rId3"/>
    <p:sldId id="351" r:id="rId4"/>
    <p:sldId id="352" r:id="rId5"/>
    <p:sldId id="354" r:id="rId6"/>
    <p:sldId id="355" r:id="rId7"/>
    <p:sldId id="357" r:id="rId8"/>
    <p:sldId id="356" r:id="rId9"/>
    <p:sldId id="359" r:id="rId10"/>
    <p:sldId id="360" r:id="rId11"/>
    <p:sldId id="358" r:id="rId12"/>
    <p:sldId id="362" r:id="rId13"/>
    <p:sldId id="361" r:id="rId14"/>
    <p:sldId id="363" r:id="rId15"/>
    <p:sldId id="364" r:id="rId16"/>
    <p:sldId id="263" r:id="rId17"/>
  </p:sldIdLst>
  <p:sldSz cx="9144000" cy="6858000" type="screen4x3"/>
  <p:notesSz cx="6858000" cy="9144000"/>
  <p:embeddedFontLst>
    <p:embeddedFont>
      <p:font typeface="楷体" panose="02010609060101010101" pitchFamily="49" charset="-122"/>
      <p:regular r:id="rId19"/>
    </p:embeddedFont>
    <p:embeddedFont>
      <p:font typeface="幼圆" panose="020105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华文隶书" panose="02010800040101010101" pitchFamily="2" charset="-122"/>
      <p:regular r:id="rId27"/>
    </p:embeddedFont>
    <p:embeddedFont>
      <p:font typeface="Calibri Light" panose="020F0302020204030204" pitchFamily="34" charset="0"/>
      <p:regular r:id="rId28"/>
      <p: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8ED5E6"/>
    <a:srgbClr val="62C5DC"/>
    <a:srgbClr val="79CDE1"/>
    <a:srgbClr val="313332"/>
    <a:srgbClr val="919191"/>
    <a:srgbClr val="7BA9CA"/>
    <a:srgbClr val="F2F2F2"/>
    <a:srgbClr val="508EFF"/>
    <a:srgbClr val="BB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18" autoAdjust="0"/>
  </p:normalViewPr>
  <p:slideViewPr>
    <p:cSldViewPr snapToGrid="0" showGuides="1">
      <p:cViewPr varScale="1">
        <p:scale>
          <a:sx n="106" d="100"/>
          <a:sy n="106" d="100"/>
        </p:scale>
        <p:origin x="-960" y="-102"/>
      </p:cViewPr>
      <p:guideLst>
        <p:guide orient="horz" pos="2160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8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A1F-D348-4836-8A36-BA053907F84E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120CB-6DE8-4B0A-BCBE-CFF41304D6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285750" y="184280"/>
            <a:ext cx="68740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2.2.2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描述算法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6rendance.py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8rendance.py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5324" y="2004646"/>
            <a:ext cx="44044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用伪代码描述“倒计时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  <a:sym typeface="+mn-ea"/>
              </a:rPr>
              <a:t>s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”算法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3230078" y="2764850"/>
            <a:ext cx="921385" cy="613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特点：类似于程序设计语言，没有固定的、严格的语法规则，无二义性，结构性强，比较容易书写和理解。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324" y="2586431"/>
            <a:ext cx="44044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t ← 15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while t≥1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output t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sleep 1s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clear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t ← t-1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end while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83325" y="2004646"/>
            <a:ext cx="1563091" cy="733760"/>
          </a:xfrm>
          <a:prstGeom prst="roundRect">
            <a:avLst/>
          </a:prstGeom>
          <a:ln w="19050">
            <a:solidFill>
              <a:srgbClr val="466E8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思考</a:t>
            </a:r>
          </a:p>
        </p:txBody>
      </p:sp>
      <p:sp>
        <p:nvSpPr>
          <p:cNvPr id="11" name="矩形 10"/>
          <p:cNvSpPr/>
          <p:nvPr/>
        </p:nvSpPr>
        <p:spPr>
          <a:xfrm>
            <a:off x="862013" y="1246290"/>
            <a:ext cx="142058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伪代码</a:t>
            </a:r>
          </a:p>
        </p:txBody>
      </p:sp>
      <p:sp>
        <p:nvSpPr>
          <p:cNvPr id="12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1025" y="2763294"/>
            <a:ext cx="8172450" cy="15684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同学们跳集体舞，其中三位男生为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，三位女生为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。有人不知道谁和谁搭档跳舞，于是询问了其中的三位，听到的回答是这样的：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说他将和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搭档；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说她的舞伴是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说他将和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搭档。这人听后知道他们在开玩笑，全是假话。请找出他们各自的舞伴。</a:t>
            </a:r>
          </a:p>
        </p:txBody>
      </p:sp>
      <p:sp>
        <p:nvSpPr>
          <p:cNvPr id="4" name="任意多边形 3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71699" y="4398389"/>
            <a:ext cx="139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 err="1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bx</a:t>
            </a:r>
            <a:r>
              <a:rPr lang="en-US" altLang="zh-CN" sz="2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cy </a:t>
            </a:r>
            <a:r>
              <a:rPr lang="en-US" altLang="zh-CN" sz="2000" b="1" kern="0" dirty="0" err="1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az</a:t>
            </a:r>
            <a:endParaRPr lang="zh-CN" altLang="zh-CN" sz="2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024" y="4404232"/>
            <a:ext cx="1590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　　答案是：</a:t>
            </a:r>
          </a:p>
        </p:txBody>
      </p:sp>
      <p:sp>
        <p:nvSpPr>
          <p:cNvPr id="8" name="矩形 7"/>
          <p:cNvSpPr/>
          <p:nvPr/>
        </p:nvSpPr>
        <p:spPr>
          <a:xfrm>
            <a:off x="902377" y="2140265"/>
            <a:ext cx="4674235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逻辑关系题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“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六人跳舞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”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567681" y="239837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1025" y="2772438"/>
            <a:ext cx="8172450" cy="15684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同学们跳集体舞，其中三位男生为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，三位女生为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。有人不知道谁和谁搭档跳舞，于是询问了其中的三位，听到的回答是这样的：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说他将和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搭档；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说她的舞伴是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说他将和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z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搭档。这人听后知道他们在开玩笑，全是假话。请找出他们各自的舞伴。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36279" y="4474904"/>
            <a:ext cx="314453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穷举法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/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枚举法</a:t>
            </a:r>
          </a:p>
        </p:txBody>
      </p:sp>
      <p:sp>
        <p:nvSpPr>
          <p:cNvPr id="9" name="矩形 8"/>
          <p:cNvSpPr/>
          <p:nvPr/>
        </p:nvSpPr>
        <p:spPr>
          <a:xfrm>
            <a:off x="581025" y="4474905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kern="0" dirty="0">
                <a:solidFill>
                  <a:schemeClr val="accent2">
                    <a:lumMod val="7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逐一验证</a:t>
            </a:r>
          </a:p>
        </p:txBody>
      </p:sp>
      <p:sp>
        <p:nvSpPr>
          <p:cNvPr id="10" name="虚尾箭头 9"/>
          <p:cNvSpPr/>
          <p:nvPr/>
        </p:nvSpPr>
        <p:spPr>
          <a:xfrm>
            <a:off x="2530382" y="4596708"/>
            <a:ext cx="889093" cy="421579"/>
          </a:xfrm>
          <a:prstGeom prst="stripedRightArrow">
            <a:avLst/>
          </a:prstGeom>
          <a:solidFill>
            <a:srgbClr val="62C5DC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0" y="4477650"/>
            <a:ext cx="722552" cy="7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0809" y="4474904"/>
            <a:ext cx="728211" cy="72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圆角矩形 13"/>
          <p:cNvSpPr/>
          <p:nvPr/>
        </p:nvSpPr>
        <p:spPr>
          <a:xfrm>
            <a:off x="7347912" y="1173775"/>
            <a:ext cx="1563091" cy="580439"/>
          </a:xfrm>
          <a:prstGeom prst="roundRect">
            <a:avLst/>
          </a:prstGeom>
          <a:ln w="19050">
            <a:solidFill>
              <a:srgbClr val="466E8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练一练</a:t>
            </a:r>
          </a:p>
        </p:txBody>
      </p:sp>
      <p:sp>
        <p:nvSpPr>
          <p:cNvPr id="17" name="矩形 16"/>
          <p:cNvSpPr/>
          <p:nvPr/>
        </p:nvSpPr>
        <p:spPr>
          <a:xfrm>
            <a:off x="902377" y="2140265"/>
            <a:ext cx="4674235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逻辑关系题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“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六人跳舞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”</a:t>
            </a:r>
          </a:p>
        </p:txBody>
      </p:sp>
      <p:sp>
        <p:nvSpPr>
          <p:cNvPr id="18" name="等腰三角形 17"/>
          <p:cNvSpPr/>
          <p:nvPr/>
        </p:nvSpPr>
        <p:spPr>
          <a:xfrm rot="5400000">
            <a:off x="567681" y="239837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91284" y="2115661"/>
            <a:ext cx="3831987" cy="989559"/>
          </a:xfrm>
          <a:prstGeom prst="rect">
            <a:avLst/>
          </a:prstGeom>
          <a:solidFill>
            <a:srgbClr val="8ED5E6">
              <a:alpha val="40000"/>
            </a:srgbClr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_GB2312" panose="0201060903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1284" y="3828562"/>
            <a:ext cx="2754515" cy="1149421"/>
          </a:xfrm>
          <a:prstGeom prst="rect">
            <a:avLst/>
          </a:prstGeom>
          <a:solidFill>
            <a:srgbClr val="8ED5E6">
              <a:alpha val="40000"/>
            </a:srgbClr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_GB2312" panose="0201060903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9626" y="2092915"/>
            <a:ext cx="7969851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for a    1 to 3 do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for b    1 to 3 do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for c    1 to 3 do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  <a:p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end for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end for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end for  </a:t>
            </a:r>
          </a:p>
        </p:txBody>
      </p:sp>
      <p:cxnSp>
        <p:nvCxnSpPr>
          <p:cNvPr id="15" name="直接箭头连接符 14"/>
          <p:cNvCxnSpPr>
            <a:cxnSpLocks noChangeShapeType="1"/>
          </p:cNvCxnSpPr>
          <p:nvPr/>
        </p:nvCxnSpPr>
        <p:spPr bwMode="auto">
          <a:xfrm flipH="1">
            <a:off x="1871192" y="2337604"/>
            <a:ext cx="238125" cy="6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 flipH="1">
            <a:off x="2490317" y="2634880"/>
            <a:ext cx="238125" cy="6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16"/>
          <p:cNvCxnSpPr>
            <a:cxnSpLocks noChangeShapeType="1"/>
          </p:cNvCxnSpPr>
          <p:nvPr/>
        </p:nvCxnSpPr>
        <p:spPr bwMode="auto">
          <a:xfrm flipH="1">
            <a:off x="3142537" y="2950305"/>
            <a:ext cx="238125" cy="6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48"/>
          <p:cNvSpPr txBox="1"/>
          <p:nvPr/>
        </p:nvSpPr>
        <p:spPr>
          <a:xfrm>
            <a:off x="285750" y="2592613"/>
            <a:ext cx="677108" cy="17492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循环结构</a:t>
            </a:r>
          </a:p>
        </p:txBody>
      </p:sp>
      <p:sp>
        <p:nvSpPr>
          <p:cNvPr id="19" name="TextBox 48"/>
          <p:cNvSpPr txBox="1"/>
          <p:nvPr/>
        </p:nvSpPr>
        <p:spPr>
          <a:xfrm>
            <a:off x="8105157" y="2542275"/>
            <a:ext cx="677108" cy="186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选择结构</a:t>
            </a:r>
          </a:p>
        </p:txBody>
      </p:sp>
      <p:sp>
        <p:nvSpPr>
          <p:cNvPr id="26" name="矩形 25"/>
          <p:cNvSpPr/>
          <p:nvPr/>
        </p:nvSpPr>
        <p:spPr>
          <a:xfrm>
            <a:off x="862013" y="1246290"/>
            <a:ext cx="471635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伪代码描述“六人跳舞”</a:t>
            </a:r>
          </a:p>
        </p:txBody>
      </p:sp>
      <p:sp>
        <p:nvSpPr>
          <p:cNvPr id="27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69870" y="3117215"/>
            <a:ext cx="5001260" cy="7067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lvl="0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9870" y="3150870"/>
            <a:ext cx="4941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if a≠1 and c≠1 and c≠3 and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a≠b≠c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lvl="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     output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a,b,c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4" grpId="0"/>
      <p:bldP spid="18" grpId="0"/>
      <p:bldP spid="19" grpId="0" animBg="1"/>
      <p:bldP spid="26" grpId="0" bldLvl="0" animBg="1"/>
      <p:bldP spid="2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9097" y="1895567"/>
            <a:ext cx="815530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同学们跳集体舞，其中四位男生为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，四位女生为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x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y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z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。有人不知道谁和谁搭档跳舞，于是询问了其中的四位，听到的回答是这样的：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说他将和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x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搭档；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x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说她的舞伴是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；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说他将和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z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搭档；</a:t>
            </a:r>
            <a:r>
              <a:rPr lang="en-US" altLang="zh-CN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说他将和</a:t>
            </a:r>
            <a:r>
              <a:rPr lang="en-US" altLang="zh-CN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搭档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。这人听后知道他们在开玩笑，全是假话。请找出他们各自的舞伴。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9095" y="4045585"/>
            <a:ext cx="8016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要求：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）用数理思维解题的同学拿着凳子到教室前方就坐，用笔纸计算；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）用计算思维解题的同学在计算机上修改伪代码描述；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）教师喊“开始”再做，做完后举手示意。</a:t>
            </a:r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848" y="5777258"/>
            <a:ext cx="816827" cy="8135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2013" y="1246290"/>
            <a:ext cx="7532370" cy="5835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分组竞技赛</a:t>
            </a:r>
            <a:r>
              <a:rPr lang="en-US" altLang="zh-CN" sz="3200" b="1" kern="0" dirty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  <a:cs typeface="+mj-cs"/>
              </a:rPr>
              <a:t>——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逻辑关系题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“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八人跳舞</a:t>
            </a: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”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2378" y="2946174"/>
            <a:ext cx="7546678" cy="24352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本节课学习了算法描述方法中的自然语言、流程图、伪代码三种方法，了解了各自的特点，比较出了计算思维在解决逻辑关系问题时的优势。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除了逻辑关系问题外，生活中还有很多问题都可以用计算思维来解决，希望同学们今后多尝试并习惯用计算思维来解决实际问题，做一名数字化时代的真正参与者。</a:t>
            </a:r>
          </a:p>
        </p:txBody>
      </p:sp>
      <p:sp>
        <p:nvSpPr>
          <p:cNvPr id="4" name="任意多边形 3"/>
          <p:cNvSpPr/>
          <p:nvPr/>
        </p:nvSpPr>
        <p:spPr>
          <a:xfrm rot="10800000" flipH="1">
            <a:off x="233045" y="1854835"/>
            <a:ext cx="8677910" cy="409321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2378" y="2213443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总结提升</a:t>
            </a:r>
          </a:p>
        </p:txBody>
      </p:sp>
      <p:sp>
        <p:nvSpPr>
          <p:cNvPr id="7" name="等腰三角形 8"/>
          <p:cNvSpPr/>
          <p:nvPr/>
        </p:nvSpPr>
        <p:spPr>
          <a:xfrm rot="5400000">
            <a:off x="567682" y="2471550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47748" y="3076028"/>
            <a:ext cx="70485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2.2.2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描述算法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4794290" y="213349"/>
            <a:ext cx="863702" cy="863702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57433" y="213349"/>
            <a:ext cx="863702" cy="863702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2350" y="2912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86632" y="2175426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66E8C"/>
                </a:solidFill>
                <a:effectLst/>
              </a:rPr>
              <a:t>情境导入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86632" y="2841949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66E8C"/>
                </a:solidFill>
                <a:effectLst/>
              </a:rPr>
              <a:t>传授新知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86632" y="3508472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66E8C"/>
                </a:solidFill>
                <a:effectLst/>
              </a:rPr>
              <a:t>实践活动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6632" y="4174996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66E8C"/>
                </a:solidFill>
                <a:effectLst/>
              </a:rPr>
              <a:t>深入探究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6632" y="4841520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66E8C"/>
                </a:solidFill>
                <a:effectLst/>
              </a:rPr>
              <a:t>归纳总结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0" y="12380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箭头 15"/>
          <p:cNvSpPr/>
          <p:nvPr/>
        </p:nvSpPr>
        <p:spPr>
          <a:xfrm>
            <a:off x="3924600" y="2952644"/>
            <a:ext cx="602832" cy="486496"/>
          </a:xfrm>
          <a:prstGeom prst="rightArrow">
            <a:avLst/>
          </a:prstGeom>
          <a:solidFill>
            <a:srgbClr val="62C5DC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1"/>
          <p:cNvSpPr txBox="1"/>
          <p:nvPr/>
        </p:nvSpPr>
        <p:spPr>
          <a:xfrm>
            <a:off x="4581525" y="2995837"/>
            <a:ext cx="2458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pitchFamily="82" charset="-122"/>
                <a:ea typeface="楷体_GB2312" panose="02010609030101010101" pitchFamily="49" charset="-122"/>
              </a:rPr>
              <a:t>重点：算法的描述</a:t>
            </a:r>
          </a:p>
        </p:txBody>
      </p:sp>
      <p:sp>
        <p:nvSpPr>
          <p:cNvPr id="21" name="右箭头 20"/>
          <p:cNvSpPr/>
          <p:nvPr/>
        </p:nvSpPr>
        <p:spPr>
          <a:xfrm>
            <a:off x="3924600" y="3619167"/>
            <a:ext cx="602832" cy="486496"/>
          </a:xfrm>
          <a:prstGeom prst="rightArrow">
            <a:avLst/>
          </a:prstGeom>
          <a:solidFill>
            <a:srgbClr val="62C5DC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1"/>
          <p:cNvSpPr txBox="1"/>
          <p:nvPr/>
        </p:nvSpPr>
        <p:spPr>
          <a:xfrm>
            <a:off x="4581525" y="3659285"/>
            <a:ext cx="3562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pitchFamily="82" charset="-122"/>
                <a:ea typeface="楷体_GB2312" panose="02010609030101010101" pitchFamily="49" charset="-122"/>
              </a:rPr>
              <a:t>难点：根据实际问题描述算法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2013" y="2117342"/>
            <a:ext cx="619715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思考：</a:t>
            </a:r>
            <a:endParaRPr lang="en-US" altLang="zh-CN" sz="2000" b="1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为完善本节思考活动“红灯变绿灯”功能，增加一个</a:t>
            </a: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15</a:t>
            </a:r>
            <a:r>
              <a:rPr lang="en-US" altLang="zh-CN" sz="1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的“倒计时器”，如何描述该算法？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3" y="3603948"/>
            <a:ext cx="5900737" cy="2332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2013" y="1246290"/>
            <a:ext cx="265649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项目情境导入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04622" y="2431428"/>
          <a:ext cx="5943600" cy="2594900"/>
        </p:xfrm>
        <a:graphic>
          <a:graphicData uri="http://schemas.openxmlformats.org/drawingml/2006/table">
            <a:tbl>
              <a:tblPr/>
              <a:tblGrid>
                <a:gridCol w="13147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288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077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步骤序号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步骤描述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80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1</a:t>
                      </a:r>
                      <a:endParaRPr 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将计数器</a:t>
                      </a:r>
                      <a:r>
                        <a:rPr lang="en-US" altLang="zh-CN" sz="2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t</a:t>
                      </a:r>
                      <a:r>
                        <a:rPr lang="en-US" altLang="zh-CN" sz="1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设为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15</a:t>
                      </a:r>
                      <a:endParaRPr lang="zh-CN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03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2</a:t>
                      </a:r>
                      <a:endParaRPr 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如果</a:t>
                      </a:r>
                      <a:r>
                        <a:rPr lang="en-US" altLang="zh-CN" sz="2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t</a:t>
                      </a:r>
                      <a:r>
                        <a:rPr lang="en-US" altLang="zh-CN" sz="1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大于或等于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1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，执行步骤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3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，否则倒计时结束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460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3</a:t>
                      </a:r>
                      <a:endParaRPr 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输出</a:t>
                      </a:r>
                      <a:r>
                        <a:rPr lang="en-US" altLang="zh-CN" sz="2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t</a:t>
                      </a:r>
                      <a:r>
                        <a:rPr lang="en-US" altLang="zh-CN" sz="1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，并保持显示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s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，然后清除显示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336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20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  <a:cs typeface="Times New Roman" panose="02020603050405020304"/>
                        </a:rPr>
                        <a:t>4</a:t>
                      </a:r>
                      <a:endParaRPr lang="zh-CN" altLang="en-US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将</a:t>
                      </a:r>
                      <a:r>
                        <a:rPr lang="en-US" altLang="zh-CN" sz="2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t</a:t>
                      </a:r>
                      <a:r>
                        <a:rPr lang="en-US" altLang="zh-CN" sz="10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的值减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1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，跳转至步骤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楷体_GB2312" panose="02010609030101010101" pitchFamily="49" charset="-122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楷体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2"/>
          <p:cNvSpPr txBox="1"/>
          <p:nvPr/>
        </p:nvSpPr>
        <p:spPr>
          <a:xfrm>
            <a:off x="404622" y="1913283"/>
            <a:ext cx="594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描述“倒计时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”算法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2869077" y="2808963"/>
            <a:ext cx="921385" cy="5848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华文隶书" panose="02010800040101010101" pitchFamily="2" charset="-122"/>
                <a:ea typeface="楷体_GB2312" panose="02010609030101010101" pitchFamily="49" charset="-122"/>
              </a:rPr>
              <a:t>优点：易于理解</a:t>
            </a:r>
            <a:endParaRPr lang="en-US" altLang="zh-CN" sz="2000" b="1" dirty="0">
              <a:solidFill>
                <a:srgbClr val="466E8C"/>
              </a:solidFill>
              <a:latin typeface="华文隶书" panose="02010800040101010101" pitchFamily="2" charset="-122"/>
              <a:ea typeface="楷体_GB2312" panose="02010609030101010101" pitchFamily="49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华文隶书" panose="02010800040101010101" pitchFamily="2" charset="-122"/>
                <a:ea typeface="楷体_GB2312" panose="02010609030101010101" pitchFamily="49" charset="-122"/>
              </a:rPr>
              <a:t>缺点：容易产生二义性，某些步骤出现不确定性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98799" y="2340003"/>
            <a:ext cx="2368554" cy="2350870"/>
            <a:chOff x="3246227" y="1036320"/>
            <a:chExt cx="2368554" cy="2350870"/>
          </a:xfrm>
        </p:grpSpPr>
        <p:sp>
          <p:nvSpPr>
            <p:cNvPr id="12" name="圆角矩形 11"/>
            <p:cNvSpPr/>
            <p:nvPr/>
          </p:nvSpPr>
          <p:spPr>
            <a:xfrm>
              <a:off x="3495675" y="1036320"/>
              <a:ext cx="2119106" cy="2350870"/>
            </a:xfrm>
            <a:prstGeom prst="roundRect">
              <a:avLst>
                <a:gd name="adj" fmla="val 10000"/>
              </a:avLst>
            </a:prstGeom>
            <a:ln>
              <a:solidFill>
                <a:srgbClr val="62C5DC"/>
              </a:solidFill>
            </a:ln>
          </p:spPr>
          <p:style>
            <a:lnRef idx="2">
              <a:schemeClr val="accent5">
                <a:hueOff val="-7353344"/>
                <a:satOff val="-10222"/>
                <a:lumOff val="-391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圆角矩形 4"/>
            <p:cNvSpPr/>
            <p:nvPr/>
          </p:nvSpPr>
          <p:spPr>
            <a:xfrm>
              <a:off x="3246227" y="1508867"/>
              <a:ext cx="2322727" cy="14729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285750" lvl="1" indent="-28575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4000" kern="1200"/>
            </a:p>
            <a:p>
              <a:pPr marL="285750" lvl="1" indent="-28575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4000" kern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89501" y="1913283"/>
            <a:ext cx="2146117" cy="853440"/>
            <a:chOff x="3736929" y="609600"/>
            <a:chExt cx="2146117" cy="853440"/>
          </a:xfrm>
        </p:grpSpPr>
        <p:sp>
          <p:nvSpPr>
            <p:cNvPr id="10" name="圆角矩形 9"/>
            <p:cNvSpPr/>
            <p:nvPr/>
          </p:nvSpPr>
          <p:spPr>
            <a:xfrm>
              <a:off x="3736929" y="609600"/>
              <a:ext cx="2146117" cy="853440"/>
            </a:xfrm>
            <a:prstGeom prst="roundRect">
              <a:avLst>
                <a:gd name="adj" fmla="val 10000"/>
              </a:avLst>
            </a:prstGeom>
            <a:solidFill>
              <a:srgbClr val="62C5D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2"/>
                <a:lumOff val="-3916"/>
                <a:alphaOff val="0"/>
              </a:schemeClr>
            </a:fillRef>
            <a:effectRef idx="0">
              <a:schemeClr val="accent5">
                <a:hueOff val="-7353344"/>
                <a:satOff val="-10222"/>
                <a:lumOff val="-391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6"/>
            <p:cNvSpPr/>
            <p:nvPr/>
          </p:nvSpPr>
          <p:spPr>
            <a:xfrm>
              <a:off x="3761925" y="634596"/>
              <a:ext cx="2096125" cy="8034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58420" rIns="87630" bIns="58420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600" kern="1200"/>
            </a:p>
          </p:txBody>
        </p:sp>
      </p:grpSp>
      <p:sp>
        <p:nvSpPr>
          <p:cNvPr id="14" name="TextBox 11"/>
          <p:cNvSpPr txBox="1"/>
          <p:nvPr/>
        </p:nvSpPr>
        <p:spPr>
          <a:xfrm>
            <a:off x="7188601" y="2057572"/>
            <a:ext cx="122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康海报体W12(P)" panose="040B0C00000000000000" pitchFamily="82" charset="-122"/>
                <a:ea typeface="楷体_GB2312" panose="02010609030101010101" pitchFamily="49" charset="-122"/>
              </a:rPr>
              <a:t>思考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6814497" y="3114895"/>
            <a:ext cx="1628204" cy="11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pitchFamily="82" charset="-122"/>
                <a:ea typeface="楷体_GB2312" panose="02010609030101010101" pitchFamily="49" charset="-122"/>
              </a:rPr>
              <a:t>还可以用什么方式来描述算法呢？</a:t>
            </a:r>
          </a:p>
        </p:txBody>
      </p:sp>
      <p:sp>
        <p:nvSpPr>
          <p:cNvPr id="16" name="矩形 15"/>
          <p:cNvSpPr/>
          <p:nvPr/>
        </p:nvSpPr>
        <p:spPr>
          <a:xfrm>
            <a:off x="862013" y="1246290"/>
            <a:ext cx="183255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自然语言</a:t>
            </a:r>
          </a:p>
        </p:txBody>
      </p:sp>
      <p:sp>
        <p:nvSpPr>
          <p:cNvPr id="17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  <p:bldP spid="15" grpId="0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1056027" y="2030730"/>
            <a:ext cx="6935447" cy="2718492"/>
          </a:xfrm>
          <a:prstGeom prst="rect">
            <a:avLst/>
          </a:prstGeom>
          <a:solidFill>
            <a:srgbClr val="FFFFFF"/>
          </a:solidFill>
          <a:ln w="12700">
            <a:solidFill>
              <a:srgbClr val="466E8C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1516692" y="2239179"/>
            <a:ext cx="1318243" cy="567655"/>
          </a:xfrm>
          <a:prstGeom prst="flowChartTerminator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2912415" y="2367576"/>
            <a:ext cx="175714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开始或结束框</a:t>
            </a:r>
          </a:p>
        </p:txBody>
      </p:sp>
      <p:sp>
        <p:nvSpPr>
          <p:cNvPr id="7" name="AutoShape 18"/>
          <p:cNvSpPr>
            <a:spLocks noChangeArrowheads="1"/>
          </p:cNvSpPr>
          <p:nvPr/>
        </p:nvSpPr>
        <p:spPr bwMode="auto">
          <a:xfrm>
            <a:off x="5297948" y="2183866"/>
            <a:ext cx="1198102" cy="688366"/>
          </a:xfrm>
          <a:prstGeom prst="flowChartDecision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6752962" y="2272967"/>
            <a:ext cx="123851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判断框</a:t>
            </a:r>
          </a:p>
        </p:txBody>
      </p:sp>
      <p:sp>
        <p:nvSpPr>
          <p:cNvPr id="9" name="AutoShape 20"/>
          <p:cNvSpPr>
            <a:spLocks noChangeArrowheads="1"/>
          </p:cNvSpPr>
          <p:nvPr/>
        </p:nvSpPr>
        <p:spPr bwMode="auto">
          <a:xfrm>
            <a:off x="1516692" y="3386479"/>
            <a:ext cx="1225735" cy="527108"/>
          </a:xfrm>
          <a:prstGeom prst="flowChartInputOutpu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912415" y="3399994"/>
            <a:ext cx="175714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输入或输出框</a:t>
            </a:r>
          </a:p>
        </p:txBody>
      </p:sp>
      <p:sp>
        <p:nvSpPr>
          <p:cNvPr id="11" name="AutoShape 22"/>
          <p:cNvSpPr>
            <a:spLocks noChangeArrowheads="1"/>
          </p:cNvSpPr>
          <p:nvPr/>
        </p:nvSpPr>
        <p:spPr bwMode="auto">
          <a:xfrm>
            <a:off x="5297948" y="3312142"/>
            <a:ext cx="1191044" cy="675780"/>
          </a:xfrm>
          <a:prstGeom prst="flowChartProcess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754427" y="3416836"/>
            <a:ext cx="123851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处理框</a:t>
            </a:r>
          </a:p>
        </p:txBody>
      </p:sp>
      <p:cxnSp>
        <p:nvCxnSpPr>
          <p:cNvPr id="13" name="AutoShape 24"/>
          <p:cNvCxnSpPr>
            <a:cxnSpLocks noChangeShapeType="1"/>
          </p:cNvCxnSpPr>
          <p:nvPr/>
        </p:nvCxnSpPr>
        <p:spPr bwMode="auto">
          <a:xfrm>
            <a:off x="1516692" y="4478201"/>
            <a:ext cx="1225735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2916565" y="4228162"/>
            <a:ext cx="175714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流程线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056027" y="5179238"/>
            <a:ext cx="693544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indent="26670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流程图常用符号及其功能</a:t>
            </a:r>
            <a:endParaRPr lang="zh-CN" altLang="en-US" sz="2000" b="1" dirty="0">
              <a:latin typeface="Arial" panose="020B0604020202020204" pitchFamily="34" charset="0"/>
              <a:ea typeface="楷体_GB2312" panose="0201060903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68420" y="4346875"/>
            <a:ext cx="250099" cy="22446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6752962" y="4209066"/>
            <a:ext cx="123851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连接点</a:t>
            </a:r>
          </a:p>
        </p:txBody>
      </p:sp>
      <p:sp>
        <p:nvSpPr>
          <p:cNvPr id="18" name="矩形 17"/>
          <p:cNvSpPr/>
          <p:nvPr/>
        </p:nvSpPr>
        <p:spPr>
          <a:xfrm>
            <a:off x="862013" y="1246290"/>
            <a:ext cx="142058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流程图</a:t>
            </a:r>
          </a:p>
        </p:txBody>
      </p:sp>
      <p:sp>
        <p:nvSpPr>
          <p:cNvPr id="19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  <p:bldP spid="16" grpId="0" animBg="1"/>
      <p:bldP spid="17" grpId="0"/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1054560" y="2030730"/>
            <a:ext cx="6936913" cy="2718492"/>
          </a:xfrm>
          <a:prstGeom prst="rect">
            <a:avLst/>
          </a:prstGeom>
          <a:solidFill>
            <a:srgbClr val="FFFFFF"/>
          </a:solidFill>
          <a:ln w="9525">
            <a:solidFill>
              <a:srgbClr val="466E8C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1515225" y="2243217"/>
            <a:ext cx="1318243" cy="567655"/>
          </a:xfrm>
          <a:prstGeom prst="flowChartTerminator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913259" y="2367575"/>
            <a:ext cx="179538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开始或结束框</a:t>
            </a: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5296482" y="2166283"/>
            <a:ext cx="1199568" cy="705949"/>
          </a:xfrm>
          <a:prstGeom prst="flowChartDecision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6705671" y="2321744"/>
            <a:ext cx="162795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判断框</a:t>
            </a:r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1516692" y="3386478"/>
            <a:ext cx="1225735" cy="527108"/>
          </a:xfrm>
          <a:prstGeom prst="flowChartInputOutpu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2913259" y="3407392"/>
            <a:ext cx="179538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输入或输出框</a:t>
            </a:r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5296482" y="3310169"/>
            <a:ext cx="1191044" cy="675780"/>
          </a:xfrm>
          <a:prstGeom prst="flowChartProcess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752374" y="3407392"/>
            <a:ext cx="162795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处理框</a:t>
            </a:r>
          </a:p>
        </p:txBody>
      </p:sp>
      <p:cxnSp>
        <p:nvCxnSpPr>
          <p:cNvPr id="28" name="AutoShape 24"/>
          <p:cNvCxnSpPr>
            <a:cxnSpLocks noChangeShapeType="1"/>
          </p:cNvCxnSpPr>
          <p:nvPr/>
        </p:nvCxnSpPr>
        <p:spPr bwMode="auto">
          <a:xfrm>
            <a:off x="1515225" y="4478200"/>
            <a:ext cx="1227202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913259" y="4228161"/>
            <a:ext cx="1795386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流程线</a:t>
            </a:r>
          </a:p>
        </p:txBody>
      </p: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3147198" y="4960163"/>
            <a:ext cx="302358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Calibri" panose="020F0502020204030204" pitchFamily="34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流程图常用符号及其功能</a:t>
            </a:r>
          </a:p>
        </p:txBody>
      </p:sp>
      <p:sp>
        <p:nvSpPr>
          <p:cNvPr id="31" name="椭圆 30"/>
          <p:cNvSpPr/>
          <p:nvPr/>
        </p:nvSpPr>
        <p:spPr>
          <a:xfrm>
            <a:off x="5787470" y="4342214"/>
            <a:ext cx="250099" cy="22446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6752374" y="4249144"/>
            <a:ext cx="1627953" cy="5000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66E8C"/>
                </a:solidFill>
                <a:latin typeface="幼圆" panose="02010509060101010101" pitchFamily="49" charset="-122"/>
                <a:ea typeface="楷体_GB2312" panose="02010609030101010101" pitchFamily="49" charset="-122"/>
                <a:cs typeface="宋体" panose="02010600030101010101" pitchFamily="2" charset="-122"/>
              </a:rPr>
              <a:t>连接点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7347912" y="1356655"/>
            <a:ext cx="1563091" cy="580439"/>
          </a:xfrm>
          <a:prstGeom prst="roundRect">
            <a:avLst/>
          </a:prstGeom>
          <a:ln w="19050">
            <a:solidFill>
              <a:srgbClr val="466E8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3200" b="1" dirty="0">
                <a:solidFill>
                  <a:srgbClr val="466E8C"/>
                </a:solidFill>
                <a:ea typeface="楷体_GB2312" panose="02010609030101010101" pitchFamily="49" charset="-122"/>
              </a:rPr>
              <a:t>练一练</a:t>
            </a:r>
          </a:p>
        </p:txBody>
      </p:sp>
      <p:sp>
        <p:nvSpPr>
          <p:cNvPr id="18" name="矩形 17"/>
          <p:cNvSpPr/>
          <p:nvPr/>
        </p:nvSpPr>
        <p:spPr>
          <a:xfrm>
            <a:off x="862013" y="1246290"/>
            <a:ext cx="142058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流程图</a:t>
            </a:r>
          </a:p>
        </p:txBody>
      </p:sp>
      <p:sp>
        <p:nvSpPr>
          <p:cNvPr id="34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9" grpId="0"/>
      <p:bldP spid="30" grpId="0"/>
      <p:bldP spid="31" grpId="0" animBg="1"/>
      <p:bldP spid="32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872841" y="1941043"/>
            <a:ext cx="1587" cy="323851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285750" y="2263306"/>
            <a:ext cx="1171008" cy="360363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指令</a:t>
            </a:r>
            <a:r>
              <a:rPr lang="en-US" altLang="zh-CN" sz="2000" dirty="0">
                <a:latin typeface="+mn-ea"/>
                <a:ea typeface="楷体_GB2312" panose="02010609030101010101" pitchFamily="49" charset="-122"/>
              </a:rPr>
              <a:t>1</a:t>
            </a: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872841" y="2633193"/>
            <a:ext cx="1587" cy="325439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285750" y="2955456"/>
            <a:ext cx="1171008" cy="360363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>
                <a:latin typeface="+mn-ea"/>
                <a:ea typeface="楷体_GB2312" panose="02010609030101010101" pitchFamily="49" charset="-122"/>
              </a:rPr>
              <a:t>指令</a:t>
            </a:r>
            <a:r>
              <a:rPr lang="en-US" altLang="zh-CN" sz="2000">
                <a:latin typeface="+mn-ea"/>
                <a:ea typeface="楷体_GB2312" panose="02010609030101010101" pitchFamily="49" charset="-122"/>
              </a:rPr>
              <a:t>2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872841" y="3314231"/>
            <a:ext cx="1587" cy="360363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285750" y="3674594"/>
            <a:ext cx="1171008" cy="360363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>
                <a:latin typeface="+mn-ea"/>
                <a:ea typeface="楷体_GB2312" panose="02010609030101010101" pitchFamily="49" charset="-122"/>
              </a:rPr>
              <a:t>指令</a:t>
            </a:r>
            <a:r>
              <a:rPr lang="en-US" altLang="zh-CN" sz="2000">
                <a:latin typeface="+mn-ea"/>
                <a:ea typeface="楷体_GB2312" panose="02010609030101010101" pitchFamily="49" charset="-122"/>
              </a:rPr>
              <a:t>3</a:t>
            </a: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872841" y="4046069"/>
            <a:ext cx="1587" cy="360363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-173322" y="4714929"/>
            <a:ext cx="2089151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（</a:t>
            </a:r>
            <a:r>
              <a:rPr kumimoji="1" lang="en-US" altLang="zh-CN" sz="2000" b="1" dirty="0">
                <a:latin typeface="+mn-ea"/>
                <a:ea typeface="楷体_GB2312" panose="02010609030101010101" pitchFamily="49" charset="-122"/>
              </a:rPr>
              <a:t>a</a:t>
            </a:r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）顺序结构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816601" y="2731406"/>
            <a:ext cx="1655763" cy="609600"/>
          </a:xfrm>
          <a:prstGeom prst="flowChartDecision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条件</a:t>
            </a: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H="1">
            <a:off x="6456241" y="3039380"/>
            <a:ext cx="360361" cy="0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8473954" y="3039380"/>
            <a:ext cx="457994" cy="0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6456240" y="3044363"/>
            <a:ext cx="0" cy="503237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8934327" y="3039381"/>
            <a:ext cx="0" cy="1548025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5992198" y="3563666"/>
            <a:ext cx="931260" cy="358775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指令</a:t>
            </a:r>
            <a:endParaRPr lang="en-US" altLang="zh-CN" sz="2000" dirty="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6464712" y="3922441"/>
            <a:ext cx="0" cy="240948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16383" y="2637712"/>
            <a:ext cx="4438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真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8454903" y="2634728"/>
            <a:ext cx="47704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假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7640515" y="1928920"/>
            <a:ext cx="0" cy="804073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5772025" y="4714929"/>
            <a:ext cx="2089151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（</a:t>
            </a:r>
            <a:r>
              <a:rPr kumimoji="1" lang="en-US" altLang="zh-CN" sz="2000" b="1" dirty="0">
                <a:latin typeface="+mn-ea"/>
                <a:ea typeface="楷体_GB2312" panose="02010609030101010101" pitchFamily="49" charset="-122"/>
              </a:rPr>
              <a:t>c</a:t>
            </a:r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）循环结构</a:t>
            </a:r>
          </a:p>
        </p:txBody>
      </p:sp>
      <p:cxnSp>
        <p:nvCxnSpPr>
          <p:cNvPr id="23" name="直接连接符 22"/>
          <p:cNvCxnSpPr>
            <a:stCxn id="18" idx="1"/>
          </p:cNvCxnSpPr>
          <p:nvPr/>
        </p:nvCxnSpPr>
        <p:spPr>
          <a:xfrm flipH="1">
            <a:off x="5670919" y="4163389"/>
            <a:ext cx="793794" cy="0"/>
          </a:xfrm>
          <a:prstGeom prst="line">
            <a:avLst/>
          </a:prstGeom>
          <a:ln>
            <a:solidFill>
              <a:srgbClr val="466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5670919" y="2268288"/>
            <a:ext cx="0" cy="1895101"/>
          </a:xfrm>
          <a:prstGeom prst="line">
            <a:avLst/>
          </a:prstGeom>
          <a:ln>
            <a:solidFill>
              <a:srgbClr val="466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70919" y="2263306"/>
            <a:ext cx="1979122" cy="0"/>
          </a:xfrm>
          <a:prstGeom prst="straightConnector1">
            <a:avLst/>
          </a:prstGeom>
          <a:ln>
            <a:solidFill>
              <a:srgbClr val="466E8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2733197" y="2406180"/>
            <a:ext cx="1655763" cy="609600"/>
          </a:xfrm>
          <a:prstGeom prst="flowChartDecision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>
                <a:latin typeface="+mn-ea"/>
                <a:ea typeface="楷体_GB2312" panose="02010609030101010101" pitchFamily="49" charset="-122"/>
              </a:rPr>
              <a:t>条件</a:t>
            </a: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 flipH="1">
            <a:off x="2156937" y="2714156"/>
            <a:ext cx="576263" cy="0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4390549" y="2714156"/>
            <a:ext cx="574675" cy="0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2156935" y="2714156"/>
            <a:ext cx="0" cy="503237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4965223" y="2714156"/>
            <a:ext cx="0" cy="503237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1" name="AutoShape 11"/>
          <p:cNvSpPr>
            <a:spLocks noChangeArrowheads="1"/>
          </p:cNvSpPr>
          <p:nvPr/>
        </p:nvSpPr>
        <p:spPr bwMode="auto">
          <a:xfrm>
            <a:off x="1671378" y="3222156"/>
            <a:ext cx="967944" cy="358775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>
                <a:latin typeface="+mn-ea"/>
                <a:ea typeface="楷体_GB2312" panose="02010609030101010101" pitchFamily="49" charset="-122"/>
              </a:rPr>
              <a:t>指令</a:t>
            </a:r>
            <a:r>
              <a:rPr lang="en-US" altLang="zh-CN" sz="2000">
                <a:latin typeface="+mn-ea"/>
                <a:ea typeface="楷体_GB2312" panose="02010609030101010101" pitchFamily="49" charset="-122"/>
              </a:rPr>
              <a:t>1</a:t>
            </a:r>
          </a:p>
        </p:txBody>
      </p:sp>
      <p:sp>
        <p:nvSpPr>
          <p:cNvPr id="32" name="AutoShape 12"/>
          <p:cNvSpPr>
            <a:spLocks noChangeArrowheads="1"/>
          </p:cNvSpPr>
          <p:nvPr/>
        </p:nvSpPr>
        <p:spPr bwMode="auto">
          <a:xfrm>
            <a:off x="4484097" y="3222156"/>
            <a:ext cx="967016" cy="358775"/>
          </a:xfrm>
          <a:prstGeom prst="flowChartProcess">
            <a:avLst/>
          </a:prstGeom>
          <a:solidFill>
            <a:srgbClr val="8ED5E6"/>
          </a:solidFill>
          <a:ln w="9525">
            <a:solidFill>
              <a:srgbClr val="466E8C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>
                <a:latin typeface="+mn-ea"/>
                <a:ea typeface="楷体_GB2312" panose="02010609030101010101" pitchFamily="49" charset="-122"/>
              </a:rPr>
              <a:t>指令</a:t>
            </a:r>
            <a:r>
              <a:rPr lang="en-US" altLang="zh-CN" sz="2000">
                <a:latin typeface="+mn-ea"/>
                <a:ea typeface="楷体_GB2312" panose="02010609030101010101" pitchFamily="49" charset="-122"/>
              </a:rPr>
              <a:t>2</a:t>
            </a: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2156935" y="3579342"/>
            <a:ext cx="0" cy="430213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4965223" y="3579342"/>
            <a:ext cx="0" cy="430213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2156935" y="4009555"/>
            <a:ext cx="2808288" cy="0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3598385" y="4009555"/>
            <a:ext cx="0" cy="577851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2198560" y="2316673"/>
            <a:ext cx="5050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真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4459368" y="2311302"/>
            <a:ext cx="47637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楷体_GB2312" panose="02010609030101010101" pitchFamily="49" charset="-122"/>
              </a:rPr>
              <a:t>假</a:t>
            </a:r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>
            <a:off x="3565049" y="1941043"/>
            <a:ext cx="1587" cy="466725"/>
          </a:xfrm>
          <a:prstGeom prst="line">
            <a:avLst/>
          </a:prstGeom>
          <a:noFill/>
          <a:ln w="9525">
            <a:solidFill>
              <a:srgbClr val="466E8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2516502" y="4714929"/>
            <a:ext cx="2089151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（</a:t>
            </a:r>
            <a:r>
              <a:rPr kumimoji="1" lang="en-US" altLang="zh-CN" sz="2000" b="1" dirty="0">
                <a:latin typeface="+mn-ea"/>
                <a:ea typeface="楷体_GB2312" panose="02010609030101010101" pitchFamily="49" charset="-122"/>
              </a:rPr>
              <a:t>b</a:t>
            </a:r>
            <a:r>
              <a:rPr kumimoji="1" lang="zh-CN" altLang="en-US" sz="2000" b="1" dirty="0">
                <a:latin typeface="+mn-ea"/>
                <a:ea typeface="楷体_GB2312" panose="02010609030101010101" pitchFamily="49" charset="-122"/>
              </a:rPr>
              <a:t>）选择结构</a:t>
            </a:r>
          </a:p>
        </p:txBody>
      </p:sp>
      <p:sp>
        <p:nvSpPr>
          <p:cNvPr id="41" name="矩形 40"/>
          <p:cNvSpPr/>
          <p:nvPr/>
        </p:nvSpPr>
        <p:spPr>
          <a:xfrm>
            <a:off x="862013" y="1246290"/>
            <a:ext cx="142058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流程图</a:t>
            </a:r>
          </a:p>
        </p:txBody>
      </p:sp>
      <p:sp>
        <p:nvSpPr>
          <p:cNvPr id="42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000"/>
                            </p:stCondLst>
                            <p:childTnLst>
                              <p:par>
                                <p:cTn id="15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0"/>
                            </p:stCondLst>
                            <p:childTnLst>
                              <p:par>
                                <p:cTn id="2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000"/>
                            </p:stCondLst>
                            <p:childTnLst>
                              <p:par>
                                <p:cTn id="2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500"/>
                            </p:stCondLst>
                            <p:childTnLst>
                              <p:par>
                                <p:cTn id="2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6000"/>
                            </p:stCondLst>
                            <p:childTnLst>
                              <p:par>
                                <p:cTn id="23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6500"/>
                            </p:stCondLst>
                            <p:childTnLst>
                              <p:par>
                                <p:cTn id="2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2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910500" y="1830910"/>
            <a:ext cx="43473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用流程图描述“倒计时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15</a:t>
            </a:r>
            <a:r>
              <a:rPr lang="zh-CN" altLang="en-US" sz="1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s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”算法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6200000">
            <a:off x="6123249" y="1459259"/>
            <a:ext cx="492443" cy="2223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楷体_GB2312" panose="02010609030101010101" pitchFamily="49" charset="-122"/>
              </a:rPr>
              <a:t>特点：直观易读</a:t>
            </a:r>
          </a:p>
        </p:txBody>
      </p:sp>
      <p:sp>
        <p:nvSpPr>
          <p:cNvPr id="7" name="矩形 6"/>
          <p:cNvSpPr/>
          <p:nvPr/>
        </p:nvSpPr>
        <p:spPr>
          <a:xfrm>
            <a:off x="862013" y="1246290"/>
            <a:ext cx="1420582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流程图</a:t>
            </a:r>
          </a:p>
        </p:txBody>
      </p:sp>
      <p:sp>
        <p:nvSpPr>
          <p:cNvPr id="8" name="等腰三角形 8"/>
          <p:cNvSpPr/>
          <p:nvPr/>
        </p:nvSpPr>
        <p:spPr>
          <a:xfrm rot="5400000">
            <a:off x="527317" y="15043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390" y="2324735"/>
            <a:ext cx="319849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424</Words>
  <Application>Microsoft Office PowerPoint</Application>
  <PresentationFormat>全屏显示(4:3)</PresentationFormat>
  <Paragraphs>110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华康海报体W12(P)</vt:lpstr>
      <vt:lpstr>楷体</vt:lpstr>
      <vt:lpstr>幼圆</vt:lpstr>
      <vt:lpstr>微软雅黑</vt:lpstr>
      <vt:lpstr>Times New Roman</vt:lpstr>
      <vt:lpstr>Calibri</vt:lpstr>
      <vt:lpstr>华文隶书</vt:lpstr>
      <vt:lpstr>楷体_GB2312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167</cp:revision>
  <dcterms:created xsi:type="dcterms:W3CDTF">2019-04-15T01:46:00Z</dcterms:created>
  <dcterms:modified xsi:type="dcterms:W3CDTF">2019-08-22T07:05:30Z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